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516" r:id="rId3"/>
    <p:sldId id="494" r:id="rId4"/>
    <p:sldId id="509" r:id="rId5"/>
    <p:sldId id="508" r:id="rId6"/>
    <p:sldId id="498" r:id="rId7"/>
    <p:sldId id="507" r:id="rId8"/>
    <p:sldId id="514" r:id="rId9"/>
    <p:sldId id="517" r:id="rId10"/>
    <p:sldId id="44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4671" autoAdjust="0"/>
  </p:normalViewPr>
  <p:slideViewPr>
    <p:cSldViewPr>
      <p:cViewPr varScale="1">
        <p:scale>
          <a:sx n="74" d="100"/>
          <a:sy n="74" d="100"/>
        </p:scale>
        <p:origin x="12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4C8DF-5196-4C60-8F23-F479F0E337B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EF47B-93EC-4F1D-8C32-DCB8EA2D48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77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F7632-E69D-4CC1-AA5C-163E2A34EE3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3A441-1874-4022-8197-F790B7BD5B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42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3A441-1874-4022-8197-F790B7BD5BA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3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3A441-1874-4022-8197-F790B7BD5BA9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54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6DCC-670A-4851-AD21-015965959EE7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6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09C60-936A-4AE7-8B1D-B1757F49ACC4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43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8BD9-504C-4581-8D1D-B3297E2D229F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92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17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48A0-DF16-4B7D-B8F3-9BFB4D317DB6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25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8923-C8D8-4E4C-B086-F1BD7166F65C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2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CB54D-731D-407A-94FA-D59640D84BD3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7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90E7-BA90-4178-8312-767842C4781D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2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89D9-F5F7-4227-BCC6-D510E403EC25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7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6DE1D-8019-4E05-8BFF-B640B072B51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89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7C7FB-8D08-4A49-97D6-B3740B613635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1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870E8-4E1B-4051-9B6E-6F860C37C366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D2FC8-3D5C-43AA-8511-3B2AE69467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28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23528" y="1628800"/>
            <a:ext cx="8555272" cy="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C:\Documents and Settings\Mamyrbaev\Мои документы\ReceivedFiles\15-4 Давлеталиев Бакыт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0"/>
            <a:ext cx="234026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4143381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Жолдошева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Сабыргуль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Хамракуловна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   Зав. сектором обеспечения единства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		           измерений Министерства экономики КР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Баку, Азербайджан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27-30 апреля 2015 г.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88728" y="4000504"/>
            <a:ext cx="8555272" cy="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928794" y="1857364"/>
            <a:ext cx="55007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Состояние обеспечения средств измерений в </a:t>
            </a:r>
            <a:r>
              <a:rPr lang="ru-RU" sz="3600" b="1" dirty="0" err="1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Кыргызской</a:t>
            </a:r>
            <a:r>
              <a:rPr lang="ru-RU" sz="36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Республике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33829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41-е заседание </a:t>
            </a:r>
            <a:r>
              <a:rPr lang="ru-RU" sz="2400" b="1" dirty="0" err="1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ТКМетр</a:t>
            </a:r>
            <a:r>
              <a:rPr lang="ru-RU" sz="24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24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МГС СНГ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8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CEFC-B6C4-4A8A-ADDD-D1409D43B29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861" y="1327548"/>
            <a:ext cx="856895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3FFFF"/>
              </a:buClr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3FFFF"/>
              </a:buClr>
              <a:buFont typeface="Wingdings" pitchFamily="2" charset="2"/>
              <a:buChar char="Ø"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1219" y="2232411"/>
            <a:ext cx="51662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endParaRPr lang="ru-RU" sz="6000" b="1" dirty="0">
              <a:solidFill>
                <a:srgbClr val="00B0F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4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2214546" y="1928802"/>
            <a:ext cx="4929222" cy="286232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29520" cy="141763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Схема взаимодействия участников системы технического регулирования и 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метрологии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Rectangle 86"/>
          <p:cNvSpPr>
            <a:spLocks noChangeArrowheads="1"/>
          </p:cNvSpPr>
          <p:nvPr/>
        </p:nvSpPr>
        <p:spPr bwMode="auto">
          <a:xfrm>
            <a:off x="2500298" y="1428736"/>
            <a:ext cx="3975100" cy="495302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Правительство Кыргызской Республики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79"/>
          <p:cNvSpPr>
            <a:spLocks noGrp="1" noChangeArrowheads="1"/>
          </p:cNvSpPr>
          <p:nvPr>
            <p:ph idx="1"/>
          </p:nvPr>
        </p:nvSpPr>
        <p:spPr bwMode="auto">
          <a:xfrm>
            <a:off x="3357554" y="2143116"/>
            <a:ext cx="3000396" cy="12858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Министерство экономики </a:t>
            </a:r>
            <a:r>
              <a:rPr lang="ru-RU" sz="1100" b="1" dirty="0" err="1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Кыргызской</a:t>
            </a: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Республики</a:t>
            </a:r>
            <a:r>
              <a:rPr lang="ru-RU" sz="9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уполномоченный орган по техническому регулированию и обеспечению единства измерений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0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(Проведение политики и координация работ по техническому регулированию и обеспечению единства измерений</a:t>
            </a:r>
            <a:r>
              <a:rPr lang="ru-RU" sz="1000" i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79"/>
          <p:cNvSpPr>
            <a:spLocks noChangeArrowheads="1"/>
          </p:cNvSpPr>
          <p:nvPr/>
        </p:nvSpPr>
        <p:spPr bwMode="auto">
          <a:xfrm>
            <a:off x="3857620" y="3643314"/>
            <a:ext cx="1428760" cy="13573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ЦСМ при МЭ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национальный орган по стандартизации и метрологии 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79"/>
          <p:cNvSpPr>
            <a:spLocks noChangeArrowheads="1"/>
          </p:cNvSpPr>
          <p:nvPr/>
        </p:nvSpPr>
        <p:spPr bwMode="auto">
          <a:xfrm>
            <a:off x="5572132" y="3714752"/>
            <a:ext cx="1428760" cy="9286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КЦА при МЭ </a:t>
            </a:r>
            <a:endParaRPr lang="ru-RU" sz="1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аккредитация органов по оценке соответствия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79"/>
          <p:cNvSpPr>
            <a:spLocks noChangeArrowheads="1"/>
          </p:cNvSpPr>
          <p:nvPr/>
        </p:nvSpPr>
        <p:spPr bwMode="auto">
          <a:xfrm>
            <a:off x="2214546" y="3714752"/>
            <a:ext cx="1571636" cy="7858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ГИМН при МЭ</a:t>
            </a:r>
            <a:r>
              <a:rPr lang="ru-RU" sz="11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–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Надзор за состоянием средств измерений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79"/>
          <p:cNvSpPr>
            <a:spLocks noChangeArrowheads="1"/>
          </p:cNvSpPr>
          <p:nvPr/>
        </p:nvSpPr>
        <p:spPr bwMode="auto">
          <a:xfrm>
            <a:off x="7572364" y="3357562"/>
            <a:ext cx="1357354" cy="1143008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100" b="1" dirty="0" smtClean="0"/>
              <a:t>Международные организации</a:t>
            </a:r>
          </a:p>
          <a:p>
            <a:pPr>
              <a:defRPr/>
            </a:pPr>
            <a:r>
              <a:rPr lang="ru-RU" sz="1100" b="1" dirty="0" smtClean="0"/>
              <a:t>МОЗМ</a:t>
            </a:r>
          </a:p>
          <a:p>
            <a:pPr>
              <a:defRPr/>
            </a:pPr>
            <a:r>
              <a:rPr lang="ru-RU" sz="1100" b="1" dirty="0" smtClean="0"/>
              <a:t>КООМЕТ</a:t>
            </a:r>
          </a:p>
          <a:p>
            <a:pPr>
              <a:defRPr/>
            </a:pPr>
            <a:r>
              <a:rPr lang="ru-RU" sz="1100" b="1" dirty="0" smtClean="0"/>
              <a:t>ИЛАК</a:t>
            </a:r>
          </a:p>
          <a:p>
            <a:pPr>
              <a:defRPr/>
            </a:pPr>
            <a:r>
              <a:rPr lang="ru-RU" sz="1100" b="1" dirty="0" smtClean="0"/>
              <a:t>ИСО, МЭК</a:t>
            </a:r>
            <a:endParaRPr lang="ru-RU" sz="1100" dirty="0"/>
          </a:p>
        </p:txBody>
      </p:sp>
      <p:sp>
        <p:nvSpPr>
          <p:cNvPr id="19" name="Rectangle 79"/>
          <p:cNvSpPr>
            <a:spLocks noChangeArrowheads="1"/>
          </p:cNvSpPr>
          <p:nvPr/>
        </p:nvSpPr>
        <p:spPr bwMode="auto">
          <a:xfrm>
            <a:off x="214282" y="1928802"/>
            <a:ext cx="1500198" cy="10715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Министерства и ведомства </a:t>
            </a:r>
            <a:endParaRPr lang="ru-RU" sz="1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 ответственные  по разработке технических регламентов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79"/>
          <p:cNvSpPr>
            <a:spLocks noChangeArrowheads="1"/>
          </p:cNvSpPr>
          <p:nvPr/>
        </p:nvSpPr>
        <p:spPr bwMode="auto">
          <a:xfrm>
            <a:off x="0" y="3214686"/>
            <a:ext cx="1785918" cy="17145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Государственные органы по надзору за рынком </a:t>
            </a:r>
            <a:r>
              <a:rPr lang="ru-RU" sz="11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предоставление информации по безопасности  продукции и процессов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79"/>
          <p:cNvSpPr>
            <a:spLocks noChangeArrowheads="1"/>
          </p:cNvSpPr>
          <p:nvPr/>
        </p:nvSpPr>
        <p:spPr bwMode="auto">
          <a:xfrm>
            <a:off x="6143636" y="5357826"/>
            <a:ext cx="2214578" cy="10001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1600" b="1" dirty="0" smtClean="0"/>
              <a:t>Метрологические службы юридических лиц</a:t>
            </a:r>
            <a:endParaRPr lang="ru-RU" sz="1600" b="1" dirty="0"/>
          </a:p>
        </p:txBody>
      </p:sp>
      <p:sp>
        <p:nvSpPr>
          <p:cNvPr id="22" name="Rectangle 79"/>
          <p:cNvSpPr>
            <a:spLocks noChangeArrowheads="1"/>
          </p:cNvSpPr>
          <p:nvPr/>
        </p:nvSpPr>
        <p:spPr bwMode="auto">
          <a:xfrm>
            <a:off x="3929058" y="5500702"/>
            <a:ext cx="1571636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Технические комитеты по стандартизации </a:t>
            </a:r>
            <a:r>
              <a:rPr lang="ru-RU" sz="11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05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разработка стандартов</a:t>
            </a:r>
            <a:endParaRPr lang="ru-RU" sz="1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79"/>
          <p:cNvSpPr>
            <a:spLocks noChangeArrowheads="1"/>
          </p:cNvSpPr>
          <p:nvPr/>
        </p:nvSpPr>
        <p:spPr bwMode="auto">
          <a:xfrm>
            <a:off x="1714480" y="5357826"/>
            <a:ext cx="1643074" cy="1071570"/>
          </a:xfrm>
          <a:prstGeom prst="rect">
            <a:avLst/>
          </a:prstGeom>
          <a:solidFill>
            <a:srgbClr val="FFCC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Хозяйствующие субъекты</a:t>
            </a:r>
            <a:r>
              <a:rPr lang="ru-RU" sz="1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(физические и юридические лица</a:t>
            </a:r>
            <a:r>
              <a:rPr lang="ru-RU" sz="105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105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79"/>
          <p:cNvSpPr>
            <a:spLocks noChangeArrowheads="1"/>
          </p:cNvSpPr>
          <p:nvPr/>
        </p:nvSpPr>
        <p:spPr bwMode="auto">
          <a:xfrm>
            <a:off x="0" y="5357826"/>
            <a:ext cx="1428760" cy="7858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Общественные организации по защите прав потребителей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1071538" y="5143512"/>
            <a:ext cx="1588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utoShape 57"/>
          <p:cNvSpPr>
            <a:spLocks noChangeShapeType="1"/>
          </p:cNvSpPr>
          <p:nvPr/>
        </p:nvSpPr>
        <p:spPr bwMode="auto">
          <a:xfrm flipH="1">
            <a:off x="1071538" y="5143512"/>
            <a:ext cx="14382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89" name="Прямая со стрелкой 88"/>
          <p:cNvCxnSpPr/>
          <p:nvPr/>
        </p:nvCxnSpPr>
        <p:spPr>
          <a:xfrm rot="5400000">
            <a:off x="3358348" y="3571082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 rot="5400000">
            <a:off x="6108710" y="3536158"/>
            <a:ext cx="213520" cy="79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rot="5400000">
            <a:off x="4393405" y="3536157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1071538" y="5143512"/>
            <a:ext cx="614366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" name="Picture 3" descr="C:\Documents and Settings\Mamyrbaev\Мои документы\ReceivedFiles\15-4 Давлеталиев Бакыт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7" y="11512"/>
            <a:ext cx="2000233" cy="160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9" name="Прямая со стрелкой 118"/>
          <p:cNvCxnSpPr/>
          <p:nvPr/>
        </p:nvCxnSpPr>
        <p:spPr bwMode="auto">
          <a:xfrm rot="5400000">
            <a:off x="4394596" y="5392354"/>
            <a:ext cx="356396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5" name="Прямая со стрелкой 134"/>
          <p:cNvCxnSpPr/>
          <p:nvPr/>
        </p:nvCxnSpPr>
        <p:spPr bwMode="auto">
          <a:xfrm rot="5400000">
            <a:off x="6144430" y="3999710"/>
            <a:ext cx="2286016" cy="1588"/>
          </a:xfrm>
          <a:prstGeom prst="straightConnector1">
            <a:avLst/>
          </a:prstGeom>
          <a:solidFill>
            <a:schemeClr val="accent1"/>
          </a:solidFill>
          <a:ln w="28575" cap="flat" cmpd="thickThin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7" name="Прямая со стрелкой 136"/>
          <p:cNvCxnSpPr/>
          <p:nvPr/>
        </p:nvCxnSpPr>
        <p:spPr bwMode="auto">
          <a:xfrm rot="10800000">
            <a:off x="6429388" y="2857496"/>
            <a:ext cx="857256" cy="1588"/>
          </a:xfrm>
          <a:prstGeom prst="straightConnector1">
            <a:avLst/>
          </a:prstGeom>
          <a:solidFill>
            <a:schemeClr val="accent1"/>
          </a:solidFill>
          <a:ln w="28575" cap="flat" cmpd="thickThin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4" name="Прямая со стрелкой 143"/>
          <p:cNvCxnSpPr/>
          <p:nvPr/>
        </p:nvCxnSpPr>
        <p:spPr bwMode="auto">
          <a:xfrm rot="5400000">
            <a:off x="2465373" y="4892685"/>
            <a:ext cx="928694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6" name="Прямая со стрелкой 165"/>
          <p:cNvCxnSpPr/>
          <p:nvPr/>
        </p:nvCxnSpPr>
        <p:spPr bwMode="auto">
          <a:xfrm rot="5400000">
            <a:off x="6894529" y="5249875"/>
            <a:ext cx="214314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2" name="Прямая со стрелкой 171"/>
          <p:cNvCxnSpPr/>
          <p:nvPr/>
        </p:nvCxnSpPr>
        <p:spPr bwMode="auto">
          <a:xfrm rot="5400000">
            <a:off x="963587" y="5249875"/>
            <a:ext cx="214314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1" name="Прямая со стрелкой 180"/>
          <p:cNvCxnSpPr/>
          <p:nvPr/>
        </p:nvCxnSpPr>
        <p:spPr>
          <a:xfrm rot="10800000">
            <a:off x="5286380" y="4929198"/>
            <a:ext cx="3000396" cy="158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 стрелкой 182"/>
          <p:cNvCxnSpPr/>
          <p:nvPr/>
        </p:nvCxnSpPr>
        <p:spPr>
          <a:xfrm rot="10800000">
            <a:off x="7072330" y="4071943"/>
            <a:ext cx="214314" cy="1587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 rot="16200000" flipH="1">
            <a:off x="8072463" y="4714884"/>
            <a:ext cx="428629" cy="2"/>
          </a:xfrm>
          <a:prstGeom prst="straightConnector1">
            <a:avLst/>
          </a:prstGeom>
          <a:ln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я со стрелкой 201"/>
          <p:cNvCxnSpPr/>
          <p:nvPr/>
        </p:nvCxnSpPr>
        <p:spPr>
          <a:xfrm rot="10800000">
            <a:off x="7286644" y="3571876"/>
            <a:ext cx="285752" cy="158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Прямая соединительная линия 203"/>
          <p:cNvCxnSpPr/>
          <p:nvPr/>
        </p:nvCxnSpPr>
        <p:spPr>
          <a:xfrm rot="5400000">
            <a:off x="1358084" y="3214686"/>
            <a:ext cx="1285090" cy="794"/>
          </a:xfrm>
          <a:prstGeom prst="line">
            <a:avLst/>
          </a:prstGeom>
          <a:ln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Прямая со стрелкой 209"/>
          <p:cNvCxnSpPr/>
          <p:nvPr/>
        </p:nvCxnSpPr>
        <p:spPr>
          <a:xfrm rot="10800000">
            <a:off x="1714480" y="2571744"/>
            <a:ext cx="285752" cy="1588"/>
          </a:xfrm>
          <a:prstGeom prst="straightConnector1">
            <a:avLst/>
          </a:prstGeom>
          <a:ln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Прямая со стрелкой 212"/>
          <p:cNvCxnSpPr/>
          <p:nvPr/>
        </p:nvCxnSpPr>
        <p:spPr>
          <a:xfrm rot="10800000">
            <a:off x="1785918" y="3857628"/>
            <a:ext cx="214314" cy="1588"/>
          </a:xfrm>
          <a:prstGeom prst="straightConnector1">
            <a:avLst/>
          </a:prstGeom>
          <a:ln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Прямая со стрелкой 214"/>
          <p:cNvCxnSpPr/>
          <p:nvPr/>
        </p:nvCxnSpPr>
        <p:spPr>
          <a:xfrm>
            <a:off x="2000232" y="3071810"/>
            <a:ext cx="214314" cy="1588"/>
          </a:xfrm>
          <a:prstGeom prst="straightConnector1">
            <a:avLst/>
          </a:prstGeom>
          <a:ln cmpd="thickThin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000924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Участниками государственной  системы обеспечения единства измерений являются: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Государственный орган по обеспечению единства измерений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осуществляющий разработку и реализацию единой государственной политики в области обеспечения единства измерений в соответствии с международными нормами и правилами;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defRPr/>
            </a:pP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Кыргызский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центр аккредитации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–основные функции аккредитация органов по сертификации, испытательных и калибровочных лабораторий, органов контроля, с 2013 года является членом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ILAC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в части ИСО 17025</a:t>
            </a:r>
            <a:endParaRPr lang="ru-RU" sz="7200" dirty="0" smtClean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0" algn="l"/>
              </a:tabLs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Национальный орган по метрологии</a:t>
            </a:r>
            <a:r>
              <a:rPr lang="ru-RU" sz="720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720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осуществляющий работы по разработке, приобретению, совершенствованию, хранению национальных эталонов единиц величин;  по утверждению типа, поверке и калибровке средств измерений;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0" algn="l"/>
              </a:tabLs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Государственный орган по метрологическому надзору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осуществляющий проверки соблюдения требований по обеспечению единства измерений;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0" algn="l"/>
              </a:tabLs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метрологические службы юридических лиц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осуществляющие деятельность по обеспечению единства измерений.</a:t>
            </a:r>
          </a:p>
          <a:p>
            <a:pPr marL="368300" indent="-100013" algn="just">
              <a:spcAft>
                <a:spcPts val="1000"/>
              </a:spcAft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>
                <a:latin typeface="Times New Roman" pitchFamily="18" charset="0"/>
                <a:cs typeface="Times New Roman" pitchFamily="18" charset="0"/>
              </a:rPr>
              <a:pPr/>
              <a:t>27.04.2015</a:t>
            </a:fld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0"/>
            <a:ext cx="1974127" cy="1428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6429420" cy="114300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области Законодательной метрологии: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47500" lnSpcReduction="2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2014 году принята новая редакция Закона КР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«Об обеспечении единства измерений», необходимость в принятии которой заключалось в следующем: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Приведение Закона КР «Об обеспечении единства измерений»  в соответствие с международными правилами</a:t>
            </a:r>
          </a:p>
          <a:p>
            <a:pPr algn="just">
              <a:buNone/>
              <a:defRPr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Приведение  Закона КР «Об обеспечении единства измерений» наделяющего госорганы, функционирующие в Национальной системе обеспечения единства измерений определенными функциями в соответствие с  нормам конституционного Закона КР «О Правительстве КР»  </a:t>
            </a:r>
          </a:p>
          <a:p>
            <a:pPr marL="0" indent="0" algn="just">
              <a:buFont typeface="Arial" charset="0"/>
              <a:buNone/>
              <a:defRPr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Достижение международного признания Национальных эталонов, измерений и калибровок </a:t>
            </a:r>
          </a:p>
          <a:p>
            <a:pPr marL="0" indent="0" algn="just">
              <a:buFont typeface="Arial" charset="0"/>
              <a:buNone/>
              <a:defRPr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Создание в КР режима наибольшего благоприятствования в торговле  в рамках ВТО и ТС.</a:t>
            </a:r>
          </a:p>
          <a:p>
            <a:pPr>
              <a:buNone/>
            </a:pP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>
                <a:latin typeface="Times New Roman" pitchFamily="18" charset="0"/>
                <a:cs typeface="Times New Roman" pitchFamily="18" charset="0"/>
              </a:rPr>
              <a:pPr/>
              <a:t>27.04.2015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Фокус изменений  Закона ОЕИ КР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Гармонизирована терминология с  современной терминологией в области метрологии в соответствие с основополагающими международными и региональными документами в области метрологии (Международного бюро мер и весов, Международной организации по законодательной метрологии, региональным основополагающим документом по терминологии РМГ 29);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обеспечения метрологической </a:t>
            </a:r>
            <a:r>
              <a:rPr lang="ru-RU" sz="1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проведение  калибровки средств измерений стало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обязательным;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Расширена область Государственного регулирования деятельности по обеспечению единства измерений (</a:t>
            </a:r>
            <a:r>
              <a:rPr lang="ru-RU" sz="1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услуг почтовой связи и учёта объёма оказанных услуг электросвязи (длительности соединения и объёма трафика</a:t>
            </a:r>
            <a:r>
              <a:rPr lang="ru-RU" sz="1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</a:p>
          <a:p>
            <a:pPr marL="457200" indent="-457200" eaLnBrk="0" hangingPunct="0">
              <a:lnSpc>
                <a:spcPct val="115000"/>
              </a:lnSpc>
              <a:spcAft>
                <a:spcPts val="1000"/>
              </a:spcAft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736"/>
            <a:ext cx="78581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  <a:defRPr/>
            </a:pPr>
            <a:endParaRPr lang="ru-RU" sz="2000" b="1" dirty="0" smtClean="0"/>
          </a:p>
          <a:p>
            <a:pPr algn="just">
              <a:buFont typeface="Arial" charset="0"/>
              <a:buChar char="•"/>
              <a:defRPr/>
            </a:pPr>
            <a:endParaRPr lang="ru-RU" sz="2000" b="1" dirty="0" smtClean="0"/>
          </a:p>
          <a:p>
            <a:pPr algn="just">
              <a:buFont typeface="Arial" charset="0"/>
              <a:buChar char="•"/>
              <a:defRPr/>
            </a:pPr>
            <a:endParaRPr lang="ru-RU" b="1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57158" y="1125539"/>
            <a:ext cx="8501122" cy="499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endParaRPr lang="ru-RU" sz="1600" dirty="0">
              <a:cs typeface="Times New Roman" pitchFamily="18" charset="0"/>
            </a:endParaRPr>
          </a:p>
          <a:p>
            <a:pPr algn="just"/>
            <a:endParaRPr lang="ru-RU" sz="1600" dirty="0">
              <a:cs typeface="Times New Roman" pitchFamily="18" charset="0"/>
            </a:endParaRPr>
          </a:p>
          <a:p>
            <a:pPr algn="just"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Постановление ПКР «О мерах по реализации Закона </a:t>
            </a:r>
            <a:r>
              <a:rPr lang="ru-RU" sz="1800" b="1" dirty="0" err="1" smtClean="0">
                <a:cs typeface="Times New Roman" pitchFamily="18" charset="0"/>
              </a:rPr>
              <a:t>Кыргызской</a:t>
            </a:r>
            <a:r>
              <a:rPr lang="ru-RU" sz="1800" b="1" dirty="0" smtClean="0">
                <a:cs typeface="Times New Roman" pitchFamily="18" charset="0"/>
              </a:rPr>
              <a:t> Республики «Об обеспечении единства измерений» от 27 сентября 2012 года № 664» от 02.03.2015г. № 89;</a:t>
            </a:r>
          </a:p>
          <a:p>
            <a:pPr algn="just"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Постановление ПКР «Об утверждении национальных и исходных эталонов </a:t>
            </a:r>
            <a:r>
              <a:rPr lang="ru-RU" sz="1800" b="1" dirty="0" err="1" smtClean="0">
                <a:cs typeface="Times New Roman" pitchFamily="18" charset="0"/>
              </a:rPr>
              <a:t>Кыргызской</a:t>
            </a:r>
            <a:r>
              <a:rPr lang="ru-RU" sz="1800" b="1" dirty="0" smtClean="0">
                <a:cs typeface="Times New Roman" pitchFamily="18" charset="0"/>
              </a:rPr>
              <a:t> Республики» от 02.04.2013г. №164;</a:t>
            </a:r>
          </a:p>
          <a:p>
            <a:pPr algn="just"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Постановление </a:t>
            </a:r>
            <a:r>
              <a:rPr lang="ru-RU" sz="1800" b="1" dirty="0">
                <a:cs typeface="Times New Roman" pitchFamily="18" charset="0"/>
              </a:rPr>
              <a:t>ПКР «Об утверждении Порядка проведения метрологической экспертизы проектов технических регламентов, других нормативных правовых актов, которые содержат требования по обеспечению единства измерений» от 10 октября 2012г. №</a:t>
            </a:r>
            <a:r>
              <a:rPr lang="ru-RU" sz="1800" b="1" dirty="0" smtClean="0">
                <a:cs typeface="Times New Roman" pitchFamily="18" charset="0"/>
              </a:rPr>
              <a:t>703;</a:t>
            </a:r>
          </a:p>
          <a:p>
            <a:pPr algn="just"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cs typeface="Times New Roman" pitchFamily="18" charset="0"/>
              </a:rPr>
              <a:t>Постановление ПКР «Об утверждении Порядка проведения аттестации </a:t>
            </a:r>
            <a:r>
              <a:rPr lang="ru-RU" sz="1800" b="1" dirty="0" err="1" smtClean="0">
                <a:cs typeface="Times New Roman" pitchFamily="18" charset="0"/>
              </a:rPr>
              <a:t>поверителей</a:t>
            </a:r>
            <a:r>
              <a:rPr lang="ru-RU" sz="1800" b="1" dirty="0" smtClean="0">
                <a:cs typeface="Times New Roman" pitchFamily="18" charset="0"/>
              </a:rPr>
              <a:t> средств измерений» от 4 февраля 2013г. №49;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 smtClean="0">
                <a:solidFill>
                  <a:srgbClr val="000000"/>
                </a:solidFill>
                <a:cs typeface="Times New Roman" pitchFamily="18" charset="0"/>
              </a:rPr>
              <a:t>5.       </a:t>
            </a:r>
            <a:r>
              <a:rPr lang="ru-RU" sz="1800" b="1" dirty="0" smtClean="0">
                <a:cs typeface="Times New Roman" pitchFamily="18" charset="0"/>
              </a:rPr>
              <a:t>Постановление </a:t>
            </a:r>
            <a:r>
              <a:rPr lang="ru-RU" sz="1800" b="1" dirty="0">
                <a:cs typeface="Times New Roman" pitchFamily="18" charset="0"/>
              </a:rPr>
              <a:t>ПКР «Об утверждении Положения о порядке наименования, обозначения, правил написания и применения единиц величин в Кыргызской Республике» от 6 марта 2013г. №119. </a:t>
            </a:r>
          </a:p>
          <a:p>
            <a:pPr algn="ctr" eaLnBrk="1" hangingPunct="1"/>
            <a:endParaRPr lang="ru-RU" sz="1800" b="1" dirty="0">
              <a:solidFill>
                <a:srgbClr val="003366"/>
              </a:solidFill>
              <a:cs typeface="Times New Roman" pitchFamily="18" charset="0"/>
            </a:endParaRPr>
          </a:p>
        </p:txBody>
      </p:sp>
      <p:sp>
        <p:nvSpPr>
          <p:cNvPr id="31772" name="AutoShape 28"/>
          <p:cNvSpPr>
            <a:spLocks noChangeArrowheads="1"/>
          </p:cNvSpPr>
          <p:nvPr/>
        </p:nvSpPr>
        <p:spPr bwMode="auto">
          <a:xfrm>
            <a:off x="428596" y="214290"/>
            <a:ext cx="6604018" cy="1166800"/>
          </a:xfrm>
          <a:prstGeom prst="flowChartAlternateProcess">
            <a:avLst/>
          </a:prstGeom>
          <a:solidFill>
            <a:schemeClr val="tx2">
              <a:lumMod val="40000"/>
              <a:lumOff val="60000"/>
              <a:alpha val="9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Принятые подзаконные нормативные правовые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акты по реализации Закона КР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 обеспечении единства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измерений»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50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7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7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6900882" cy="121444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Принятые подзаконные нормативные правовые акты по реализации Закона КР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«Об обеспечении единства измерений»»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6. Постановление ПКР Об утверждении Порядка утверждения национальных и исходных эталонов единиц величин, ведения Государственного реестра национальных и исходных эталонов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Кыргызской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Республики от 2апреля 2013г. №164;</a:t>
            </a:r>
          </a:p>
          <a:p>
            <a:pPr algn="just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Постановление ПКР «Об утверждении Положений о порядке утверждения типа и применения знака утверждения типа средств измерений и стандартных образцов и о Порядке ведения Государственного реестра средств измерений и стандартных образцов» от 3 мая 2013 года №227; </a:t>
            </a:r>
          </a:p>
          <a:p>
            <a:pPr algn="just"/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 Постановление ПКР «Об утверждении Порядка предоставления и отзыва права на проведение испытаний средств измерений и (или) аттестации стандартных образцов с целью утверждения типа и (или) поверки средств измерений юридическим лицам» от 4 июля 2013 г. №401.</a:t>
            </a:r>
          </a:p>
          <a:p>
            <a:pPr>
              <a:spcAft>
                <a:spcPts val="1000"/>
              </a:spcAft>
            </a:pPr>
            <a:endParaRPr lang="ru-RU" sz="3300" b="1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3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16" y="30480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21429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6400816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Текущее состояние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3578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эталонных лабораториях проведена реконструкция;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Wingdings" pitchFamily="2" charset="2"/>
              <a:buChar char="Ø"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Обновлен парк эталонных средств измерений, который представлен следующими лабораториями:</a:t>
            </a:r>
            <a:r>
              <a:rPr lang="ru-RU" sz="1800" b="1" dirty="0" smtClean="0">
                <a:solidFill>
                  <a:srgbClr val="5283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массы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температуры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длины 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давления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физико-химических измерений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Эталонная лаборатория электрических и радиотехнических измерений</a:t>
            </a:r>
          </a:p>
          <a:p>
            <a:pPr marL="4572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Всего </a:t>
            </a:r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22  исходных эталона </a:t>
            </a:r>
            <a:endParaRPr lang="ru-RU" sz="1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Специалисты лабораторий массы, температуры, давления прошли обучение в Германии и Турции;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endParaRPr lang="ru-RU" sz="1200" dirty="0" smtClean="0"/>
          </a:p>
          <a:p>
            <a:endParaRPr lang="ru-RU" sz="1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fld id="{2D9D2FC8-3D5C-43AA-8511-3B2AE694679D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21429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6000792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Текущее состояние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эталонных лабораториях массы, температуры, давления, малых объемов, электропроводности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рН-метрии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внедрена система калибровки;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Начато внедрение калибровки в лаборатории длины (калибровка концевых мер длины);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результатам переоценки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ILAC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2014 году разработана дорожная карта по дальнейшему внедрению системы калибровки в областях измерений силы, длины, времени, электрических и радиотехнических величин;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Обучение в области измерений времени, электрических и радиотехнических величин запланировано в Германии  в 2015 году;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Заключены договора с метрологическими институтами Турции, России и Казахстана, имеющими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СМС-строки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аккредитацию в конкретных областях измерений на проведение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рекалибровки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средств измерений.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D67B-71BB-429E-A403-59C31B9F40E9}" type="datetime1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2FC8-3D5C-43AA-8511-3B2AE694679D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873" y="214290"/>
            <a:ext cx="1974127" cy="14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8505</TotalTime>
  <Words>771</Words>
  <Application>Microsoft Office PowerPoint</Application>
  <PresentationFormat>Экран (4:3)</PresentationFormat>
  <Paragraphs>121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Verdana</vt:lpstr>
      <vt:lpstr>Wingdings</vt:lpstr>
      <vt:lpstr>Тема Office</vt:lpstr>
      <vt:lpstr>Презентация PowerPoint</vt:lpstr>
      <vt:lpstr>Схема взаимодействия участников системы технического регулирования и  метрологии</vt:lpstr>
      <vt:lpstr>Участниками государственной  системы обеспечения единства измерений являются:</vt:lpstr>
      <vt:lpstr> В области Законодательной метрологии: </vt:lpstr>
      <vt:lpstr>Фокус изменений  Закона ОЕИ КР</vt:lpstr>
      <vt:lpstr>Презентация PowerPoint</vt:lpstr>
      <vt:lpstr> Принятые подзаконные нормативные правовые акты по реализации Закона КР  «Об обеспечении единства измерений»»  </vt:lpstr>
      <vt:lpstr>Текущее состояние </vt:lpstr>
      <vt:lpstr>Текущее состояние 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Salim</cp:lastModifiedBy>
  <cp:revision>737</cp:revision>
  <cp:lastPrinted>2012-08-29T05:23:31Z</cp:lastPrinted>
  <dcterms:created xsi:type="dcterms:W3CDTF">2012-04-29T07:51:20Z</dcterms:created>
  <dcterms:modified xsi:type="dcterms:W3CDTF">2015-04-27T05:00:11Z</dcterms:modified>
</cp:coreProperties>
</file>